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6" r:id="rId3"/>
    <p:sldId id="258" r:id="rId4"/>
    <p:sldId id="303" r:id="rId5"/>
    <p:sldId id="332" r:id="rId6"/>
    <p:sldId id="259" r:id="rId7"/>
    <p:sldId id="260" r:id="rId8"/>
    <p:sldId id="278" r:id="rId9"/>
    <p:sldId id="333" r:id="rId10"/>
    <p:sldId id="279" r:id="rId11"/>
    <p:sldId id="280" r:id="rId12"/>
    <p:sldId id="297" r:id="rId13"/>
    <p:sldId id="298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62" r:id="rId29"/>
    <p:sldId id="299" r:id="rId30"/>
    <p:sldId id="300" r:id="rId31"/>
    <p:sldId id="301" r:id="rId32"/>
    <p:sldId id="302" r:id="rId33"/>
    <p:sldId id="319" r:id="rId34"/>
    <p:sldId id="318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4" r:id="rId47"/>
    <p:sldId id="331" r:id="rId48"/>
  </p:sldIdLst>
  <p:sldSz cx="9144000" cy="6858000" type="screen4x3"/>
  <p:notesSz cx="6710363" cy="98425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2"/>
    <a:srgbClr val="000066"/>
    <a:srgbClr val="0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2" autoAdjust="0"/>
  </p:normalViewPr>
  <p:slideViewPr>
    <p:cSldViewPr>
      <p:cViewPr varScale="1">
        <p:scale>
          <a:sx n="122" d="100"/>
          <a:sy n="122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26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00839" y="0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064F75A4-875F-40A3-94EC-99CF3C528F7A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00839" y="9349383"/>
            <a:ext cx="2908024" cy="49159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F7C4CB41-1251-4CB8-97DE-475D864ED1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33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0475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34B-2D18-46ED-ADCD-9A65F41B819C}" type="datetimeFigureOut">
              <a:rPr lang="pl-PL" smtClean="0"/>
              <a:t>2017-06-12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30313"/>
            <a:ext cx="4430713" cy="3322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1513" y="4737100"/>
            <a:ext cx="5367337" cy="3875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0475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A0136-7AF7-40DC-99DD-8130F4FB19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23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A0136-7AF7-40DC-99DD-8130F4FB19A5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88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9493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001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68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552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751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09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0355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548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7745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5473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286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5882-7480-47E7-BE93-AB9E7F268883}" type="datetimeFigureOut">
              <a:rPr lang="pl-PL" smtClean="0"/>
              <a:pPr/>
              <a:t>2017-06-12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9102-8C2E-49E2-8154-7C7ADE593E5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3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643050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6600" b="1" dirty="0">
                <a:solidFill>
                  <a:srgbClr val="000042"/>
                </a:solidFill>
              </a:rPr>
              <a:t>„</a:t>
            </a:r>
            <a:r>
              <a:rPr lang="pl-PL" sz="4800" b="1" dirty="0">
                <a:solidFill>
                  <a:srgbClr val="00001E"/>
                </a:solidFill>
              </a:rPr>
              <a:t>Człowiek w kulturze i przyrodzie polsko-słowackiego </a:t>
            </a:r>
            <a:r>
              <a:rPr lang="pl-PL" sz="4800" b="1" dirty="0" err="1">
                <a:solidFill>
                  <a:srgbClr val="00001E"/>
                </a:solidFill>
              </a:rPr>
              <a:t>Spisza</a:t>
            </a:r>
            <a:r>
              <a:rPr lang="pl-PL" sz="4800" b="1" dirty="0">
                <a:solidFill>
                  <a:srgbClr val="00001E"/>
                </a:solidFill>
              </a:rPr>
              <a:t> „</a:t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>
                <a:solidFill>
                  <a:srgbClr val="00001E"/>
                </a:solidFill>
              </a:rPr>
              <a:t/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>
                <a:solidFill>
                  <a:srgbClr val="00001E"/>
                </a:solidFill>
              </a:rPr>
              <a:t>„</a:t>
            </a:r>
            <a:r>
              <a:rPr lang="pl-PL" sz="4800" b="1" dirty="0" err="1">
                <a:solidFill>
                  <a:srgbClr val="00001E"/>
                </a:solidFill>
              </a:rPr>
              <a:t>Človek</a:t>
            </a:r>
            <a:r>
              <a:rPr lang="pl-PL" sz="4800" b="1" dirty="0">
                <a:solidFill>
                  <a:srgbClr val="00001E"/>
                </a:solidFill>
              </a:rPr>
              <a:t> v </a:t>
            </a:r>
            <a:r>
              <a:rPr lang="pl-PL" sz="4800" b="1" dirty="0" err="1">
                <a:solidFill>
                  <a:srgbClr val="00001E"/>
                </a:solidFill>
              </a:rPr>
              <a:t>kultúre</a:t>
            </a:r>
            <a:r>
              <a:rPr lang="pl-PL" sz="4800" b="1" dirty="0">
                <a:solidFill>
                  <a:srgbClr val="00001E"/>
                </a:solidFill>
              </a:rPr>
              <a:t> a </a:t>
            </a:r>
            <a:r>
              <a:rPr lang="pl-PL" sz="4800" b="1" dirty="0" err="1">
                <a:solidFill>
                  <a:srgbClr val="00001E"/>
                </a:solidFill>
              </a:rPr>
              <a:t>prírode</a:t>
            </a:r>
            <a:r>
              <a:rPr lang="pl-PL" sz="4800" b="1" dirty="0">
                <a:solidFill>
                  <a:srgbClr val="00001E"/>
                </a:solidFill>
              </a:rPr>
              <a:t> </a:t>
            </a:r>
            <a:br>
              <a:rPr lang="pl-PL" sz="4800" b="1" dirty="0">
                <a:solidFill>
                  <a:srgbClr val="00001E"/>
                </a:solidFill>
              </a:rPr>
            </a:br>
            <a:r>
              <a:rPr lang="pl-PL" sz="4800" b="1" dirty="0" err="1">
                <a:solidFill>
                  <a:srgbClr val="00001E"/>
                </a:solidFill>
              </a:rPr>
              <a:t>poľsko</a:t>
            </a:r>
            <a:r>
              <a:rPr lang="pl-PL" sz="4800" b="1" dirty="0">
                <a:solidFill>
                  <a:srgbClr val="00001E"/>
                </a:solidFill>
              </a:rPr>
              <a:t>- </a:t>
            </a:r>
            <a:r>
              <a:rPr lang="pl-PL" sz="4800" b="1" dirty="0" err="1">
                <a:solidFill>
                  <a:srgbClr val="00001E"/>
                </a:solidFill>
              </a:rPr>
              <a:t>slovenského</a:t>
            </a:r>
            <a:r>
              <a:rPr lang="pl-PL" sz="4800" b="1" dirty="0">
                <a:solidFill>
                  <a:srgbClr val="00001E"/>
                </a:solidFill>
              </a:rPr>
              <a:t> </a:t>
            </a:r>
            <a:r>
              <a:rPr lang="pl-PL" sz="4800" b="1" dirty="0" err="1">
                <a:solidFill>
                  <a:srgbClr val="00001E"/>
                </a:solidFill>
              </a:rPr>
              <a:t>Spiša</a:t>
            </a:r>
            <a:r>
              <a:rPr lang="pl-PL" sz="4800" b="1" dirty="0">
                <a:solidFill>
                  <a:srgbClr val="00001E"/>
                </a:solidFill>
              </a:rPr>
              <a:t>”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000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20" y="188641"/>
            <a:ext cx="1421545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err="1" smtClean="0">
                <a:solidFill>
                  <a:srgbClr val="00001E"/>
                </a:solidFill>
              </a:rPr>
              <a:t>Spoločná</a:t>
            </a:r>
            <a:r>
              <a:rPr lang="pl-PL" b="1" dirty="0" smtClean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realizácia</a:t>
            </a:r>
            <a:r>
              <a:rPr lang="pl-PL" b="1" dirty="0">
                <a:solidFill>
                  <a:srgbClr val="00001E"/>
                </a:solidFill>
              </a:rPr>
              <a:t> mikroprojektu</a:t>
            </a: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Realizácia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všetkých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plánovaných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aktivít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opierať</a:t>
            </a:r>
            <a:r>
              <a:rPr lang="pl-PL" dirty="0">
                <a:solidFill>
                  <a:srgbClr val="00001E"/>
                </a:solidFill>
              </a:rPr>
              <a:t> o  </a:t>
            </a:r>
            <a:r>
              <a:rPr lang="pl-PL" dirty="0" err="1">
                <a:solidFill>
                  <a:srgbClr val="00001E"/>
                </a:solidFill>
              </a:rPr>
              <a:t>úzku</a:t>
            </a:r>
            <a:r>
              <a:rPr lang="pl-PL" dirty="0">
                <a:solidFill>
                  <a:srgbClr val="00001E"/>
                </a:solidFill>
              </a:rPr>
              <a:t>  </a:t>
            </a:r>
            <a:r>
              <a:rPr lang="pl-PL" dirty="0" err="1">
                <a:solidFill>
                  <a:srgbClr val="00001E"/>
                </a:solidFill>
              </a:rPr>
              <a:t>spoluprácu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aktivitu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angažovanosť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partnerov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Vedúci</a:t>
            </a:r>
            <a:r>
              <a:rPr lang="pl-PL" dirty="0">
                <a:solidFill>
                  <a:srgbClr val="00001E"/>
                </a:solidFill>
              </a:rPr>
              <a:t> partner v </a:t>
            </a:r>
            <a:r>
              <a:rPr lang="pl-PL" dirty="0" err="1">
                <a:solidFill>
                  <a:srgbClr val="00001E"/>
                </a:solidFill>
              </a:rPr>
              <a:t>rámci</a:t>
            </a:r>
            <a:r>
              <a:rPr lang="pl-PL" dirty="0">
                <a:solidFill>
                  <a:srgbClr val="00001E"/>
                </a:solidFill>
              </a:rPr>
              <a:t> projektu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zodpovedný</a:t>
            </a:r>
            <a:r>
              <a:rPr lang="pl-PL" dirty="0">
                <a:solidFill>
                  <a:srgbClr val="00001E"/>
                </a:solidFill>
              </a:rPr>
              <a:t>  za </a:t>
            </a:r>
            <a:r>
              <a:rPr lang="pl-PL" dirty="0" err="1">
                <a:solidFill>
                  <a:srgbClr val="00001E"/>
                </a:solidFill>
              </a:rPr>
              <a:t>meritórne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vizuálne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spracovanie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poverenie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realizácii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montáži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informačných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tabúľ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panoramických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tabúľ</a:t>
            </a:r>
            <a:r>
              <a:rPr lang="pl-PL" dirty="0">
                <a:solidFill>
                  <a:srgbClr val="00001E"/>
                </a:solidFill>
              </a:rPr>
              <a:t> , </a:t>
            </a:r>
            <a:r>
              <a:rPr lang="pl-PL" dirty="0" err="1">
                <a:solidFill>
                  <a:srgbClr val="00001E"/>
                </a:solidFill>
              </a:rPr>
              <a:t>lavíc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košov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výhľadovej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plošiny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parkoviska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>
              <a:buNone/>
            </a:pPr>
            <a:endParaRPr lang="pl-PL" dirty="0" smtClean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86520"/>
            <a:ext cx="9144000" cy="571480"/>
          </a:xfrm>
        </p:spPr>
        <p:txBody>
          <a:bodyPr>
            <a:normAutofit/>
          </a:bodyPr>
          <a:lstStyle/>
          <a:p>
            <a:r>
              <a:rPr lang="pl-PL" sz="1400" i="1" dirty="0" smtClean="0">
                <a:solidFill>
                  <a:srgbClr val="000066"/>
                </a:solidFill>
              </a:rPr>
              <a:t/>
            </a:r>
            <a:br>
              <a:rPr lang="pl-PL" sz="1400" i="1" dirty="0" smtClean="0">
                <a:solidFill>
                  <a:srgbClr val="000066"/>
                </a:solidFill>
              </a:rPr>
            </a:br>
            <a:endParaRPr lang="pl-PL" sz="14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Tieto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objekty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doplnením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pešo</a:t>
            </a:r>
            <a:r>
              <a:rPr lang="pl-PL" dirty="0">
                <a:solidFill>
                  <a:srgbClr val="00001E"/>
                </a:solidFill>
              </a:rPr>
              <a:t>- </a:t>
            </a:r>
            <a:r>
              <a:rPr lang="pl-PL" dirty="0" err="1">
                <a:solidFill>
                  <a:srgbClr val="00001E"/>
                </a:solidFill>
              </a:rPr>
              <a:t>cyklistických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trás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akou</a:t>
            </a:r>
            <a:r>
              <a:rPr lang="pl-PL" dirty="0">
                <a:solidFill>
                  <a:srgbClr val="00001E"/>
                </a:solidFill>
              </a:rPr>
              <a:t> je </a:t>
            </a:r>
            <a:r>
              <a:rPr lang="pl-PL" dirty="0" err="1">
                <a:solidFill>
                  <a:srgbClr val="00001E"/>
                </a:solidFill>
              </a:rPr>
              <a:t>Spišská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slučka</a:t>
            </a:r>
            <a:r>
              <a:rPr lang="pl-PL" dirty="0">
                <a:solidFill>
                  <a:srgbClr val="00001E"/>
                </a:solidFill>
              </a:rPr>
              <a:t>. V </a:t>
            </a:r>
            <a:r>
              <a:rPr lang="pl-PL" dirty="0" err="1">
                <a:solidFill>
                  <a:srgbClr val="00001E"/>
                </a:solidFill>
              </a:rPr>
              <a:t>rámci</a:t>
            </a:r>
            <a:r>
              <a:rPr lang="pl-PL" dirty="0">
                <a:solidFill>
                  <a:srgbClr val="00001E"/>
                </a:solidFill>
              </a:rPr>
              <a:t> projektu </a:t>
            </a:r>
            <a:r>
              <a:rPr lang="pl-PL" dirty="0" err="1">
                <a:solidFill>
                  <a:srgbClr val="00001E"/>
                </a:solidFill>
              </a:rPr>
              <a:t>vedúci</a:t>
            </a:r>
            <a:r>
              <a:rPr lang="pl-PL" dirty="0">
                <a:solidFill>
                  <a:srgbClr val="00001E"/>
                </a:solidFill>
              </a:rPr>
              <a:t> partner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organizovať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konferenciu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začinajúcu</a:t>
            </a:r>
            <a:r>
              <a:rPr lang="pl-PL" dirty="0">
                <a:solidFill>
                  <a:srgbClr val="00001E"/>
                </a:solidFill>
              </a:rPr>
              <a:t> mikroprojekt. 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Partner projektu </a:t>
            </a:r>
            <a:r>
              <a:rPr lang="pl-PL" dirty="0" err="1">
                <a:solidFill>
                  <a:srgbClr val="00001E"/>
                </a:solidFill>
              </a:rPr>
              <a:t>zodpovedný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za </a:t>
            </a:r>
            <a:r>
              <a:rPr lang="pl-PL" dirty="0" err="1">
                <a:solidFill>
                  <a:srgbClr val="00001E"/>
                </a:solidFill>
              </a:rPr>
              <a:t>meritórne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vizuálne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spracovanie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poverenie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realizácii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uverejnenia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knihy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vydania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platne</a:t>
            </a:r>
            <a:r>
              <a:rPr lang="pl-PL" dirty="0">
                <a:solidFill>
                  <a:srgbClr val="00001E"/>
                </a:solidFill>
              </a:rPr>
              <a:t> CD. </a:t>
            </a:r>
            <a:r>
              <a:rPr lang="pl-PL" dirty="0" err="1">
                <a:solidFill>
                  <a:srgbClr val="00001E"/>
                </a:solidFill>
              </a:rPr>
              <a:t>Zhromaždené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materiály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obsahovať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nárečie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zvyky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pesničky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čiže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tzv</a:t>
            </a:r>
            <a:r>
              <a:rPr lang="pl-PL" dirty="0">
                <a:solidFill>
                  <a:srgbClr val="00001E"/>
                </a:solidFill>
              </a:rPr>
              <a:t>. </a:t>
            </a:r>
            <a:r>
              <a:rPr lang="pl-PL" dirty="0" err="1">
                <a:solidFill>
                  <a:srgbClr val="00001E"/>
                </a:solidFill>
              </a:rPr>
              <a:t>duchovné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bohatstvo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poľsko</a:t>
            </a:r>
            <a:r>
              <a:rPr lang="pl-PL" dirty="0">
                <a:solidFill>
                  <a:srgbClr val="00001E"/>
                </a:solidFill>
              </a:rPr>
              <a:t>- </a:t>
            </a:r>
            <a:r>
              <a:rPr lang="pl-PL" dirty="0" err="1">
                <a:solidFill>
                  <a:srgbClr val="00001E"/>
                </a:solidFill>
              </a:rPr>
              <a:t>slovenského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Spiša</a:t>
            </a:r>
            <a:r>
              <a:rPr lang="pl-PL" dirty="0">
                <a:solidFill>
                  <a:srgbClr val="00001E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Wspólne finansowanie mikroprojektu</a:t>
            </a:r>
          </a:p>
          <a:p>
            <a:pPr marL="0" indent="0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Dla realizacji projektu przygotowany został budżet, który angażuje środki finansowe partnerów po obu stronach granicy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78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err="1">
                <a:solidFill>
                  <a:srgbClr val="00001E"/>
                </a:solidFill>
              </a:rPr>
              <a:t>Spoločné</a:t>
            </a:r>
            <a:r>
              <a:rPr lang="pl-PL" b="1" dirty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financovanie</a:t>
            </a:r>
            <a:r>
              <a:rPr lang="pl-PL" b="1" dirty="0">
                <a:solidFill>
                  <a:srgbClr val="00001E"/>
                </a:solidFill>
              </a:rPr>
              <a:t> mikroprojektu</a:t>
            </a:r>
          </a:p>
          <a:p>
            <a:pPr marL="0" indent="0" algn="ctr">
              <a:buNone/>
            </a:pP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Pre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realizáciu</a:t>
            </a:r>
            <a:r>
              <a:rPr lang="pl-PL" dirty="0">
                <a:solidFill>
                  <a:srgbClr val="00001E"/>
                </a:solidFill>
              </a:rPr>
              <a:t> projektu je </a:t>
            </a:r>
            <a:r>
              <a:rPr lang="pl-PL" dirty="0" err="1">
                <a:solidFill>
                  <a:srgbClr val="00001E"/>
                </a:solidFill>
              </a:rPr>
              <a:t>pripravený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rozpočet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ktorý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angažuje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finančné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prostriedky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partnerov</a:t>
            </a:r>
            <a:r>
              <a:rPr lang="pl-PL" dirty="0">
                <a:solidFill>
                  <a:srgbClr val="00001E"/>
                </a:solidFill>
              </a:rPr>
              <a:t> po </a:t>
            </a:r>
            <a:r>
              <a:rPr lang="pl-PL" dirty="0" err="1">
                <a:solidFill>
                  <a:srgbClr val="00001E"/>
                </a:solidFill>
              </a:rPr>
              <a:t>obidvoch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stranách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hranice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445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Projekt ma za zadanie ochronę dziedzictwa duchowego, spuścizny przodków, które należy pielęgnować i promować. Wydana publikacja pozwoli na poznanie i ochronę tożsamości ludowej kultury obszaru pogranicza, a także na akceptację i zrozumienie dla dawnych zwyczajów i tradycji. Uzupełnieniem ochrony dziedzictwa duchowego regionu będzie ochrona dziedzictwa kulturowego i przyrodniczego.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2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Obszar </a:t>
            </a:r>
            <a:r>
              <a:rPr lang="pl-PL" dirty="0">
                <a:solidFill>
                  <a:srgbClr val="00001E"/>
                </a:solidFill>
              </a:rPr>
              <a:t>pogranicza dzięki istniejącym szlakom pieszo-rowerowym stwarza warunki do aktywnego spędzania czasu, platforma widokowa i parking będzie uzupełnieniem istniejących szlaków.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817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dirty="0"/>
              <a:t>Działania realizowane w ramach projektu ukierunkowane są na zapewnienie wspólnej ochrony, wzmocnienia i rozwoju dziedzictwa przyrodniczego i kulturowego. Zwiększający się ruch turystyczny na polsko-słowackim pograniczu jest sygnałem, że realizacja projektu nie tylko wychodzi naprzeciw zmieniającym się potrzebom ruchu turystycznego, ale także będzie stymulowała dalszy jego rozwój ukierunkowany na zachowanie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ochronę wspólnego dziedzictwa przyrodniczego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kulturowego.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Projekt </a:t>
            </a:r>
            <a:r>
              <a:rPr lang="pl-PL" dirty="0"/>
              <a:t>wzbogaca ofertę turystyczną tych regionów oraz dopełnia wcześniej realizowane projekty.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48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Úlohou</a:t>
            </a:r>
            <a:r>
              <a:rPr lang="pl-PL" dirty="0">
                <a:solidFill>
                  <a:srgbClr val="00001E"/>
                </a:solidFill>
              </a:rPr>
              <a:t> projektu je ochrana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predkov</a:t>
            </a:r>
            <a:r>
              <a:rPr lang="pl-PL" dirty="0">
                <a:solidFill>
                  <a:srgbClr val="00001E"/>
                </a:solidFill>
              </a:rPr>
              <a:t>, o </a:t>
            </a:r>
            <a:r>
              <a:rPr lang="pl-PL" dirty="0" err="1">
                <a:solidFill>
                  <a:srgbClr val="00001E"/>
                </a:solidFill>
              </a:rPr>
              <a:t>ktoré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treba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starať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 smtClean="0">
                <a:solidFill>
                  <a:srgbClr val="00001E"/>
                </a:solidFill>
              </a:rPr>
              <a:t>prezentovať</a:t>
            </a:r>
            <a:r>
              <a:rPr lang="pl-PL" dirty="0" smtClean="0">
                <a:solidFill>
                  <a:srgbClr val="00001E"/>
                </a:solidFill>
              </a:rPr>
              <a:t>. </a:t>
            </a:r>
            <a:r>
              <a:rPr lang="pl-PL" dirty="0" err="1">
                <a:solidFill>
                  <a:srgbClr val="00001E"/>
                </a:solidFill>
              </a:rPr>
              <a:t>Vydaná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publikácia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umožní</a:t>
            </a:r>
            <a:r>
              <a:rPr lang="pl-PL" dirty="0">
                <a:solidFill>
                  <a:srgbClr val="00001E"/>
                </a:solidFill>
              </a:rPr>
              <a:t> poznanie a </a:t>
            </a:r>
            <a:r>
              <a:rPr lang="pl-PL" dirty="0" err="1">
                <a:solidFill>
                  <a:srgbClr val="00001E"/>
                </a:solidFill>
              </a:rPr>
              <a:t>ochranu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totožnosti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ľudovej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terénu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akceptáciu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pochopenie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dávnych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zvykov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. </a:t>
            </a:r>
            <a:r>
              <a:rPr lang="pl-PL" dirty="0" err="1">
                <a:solidFill>
                  <a:srgbClr val="00001E"/>
                </a:solidFill>
              </a:rPr>
              <a:t>Doplnením</a:t>
            </a:r>
            <a:r>
              <a:rPr lang="pl-PL" dirty="0">
                <a:solidFill>
                  <a:srgbClr val="00001E"/>
                </a:solidFill>
              </a:rPr>
              <a:t> ochrany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aj ochrana </a:t>
            </a:r>
            <a:r>
              <a:rPr lang="pl-PL" dirty="0" err="1">
                <a:solidFill>
                  <a:srgbClr val="00001E"/>
                </a:solidFill>
              </a:rPr>
              <a:t>prírodneho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endParaRPr lang="pl-PL" dirty="0">
              <a:solidFill>
                <a:srgbClr val="00001E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3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rgbClr val="00001E"/>
                </a:solidFill>
              </a:rPr>
              <a:t>Územie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pohraničia</a:t>
            </a:r>
            <a:r>
              <a:rPr lang="pl-PL" dirty="0">
                <a:solidFill>
                  <a:srgbClr val="00001E"/>
                </a:solidFill>
              </a:rPr>
              <a:t> ,</a:t>
            </a:r>
            <a:r>
              <a:rPr lang="pl-PL" dirty="0" err="1">
                <a:solidFill>
                  <a:srgbClr val="00001E"/>
                </a:solidFill>
              </a:rPr>
              <a:t>vďaka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jestvujúcim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pešo</a:t>
            </a:r>
            <a:r>
              <a:rPr lang="pl-PL" dirty="0">
                <a:solidFill>
                  <a:srgbClr val="00001E"/>
                </a:solidFill>
              </a:rPr>
              <a:t>- </a:t>
            </a:r>
            <a:r>
              <a:rPr lang="pl-PL" dirty="0" err="1">
                <a:solidFill>
                  <a:srgbClr val="00001E"/>
                </a:solidFill>
              </a:rPr>
              <a:t>cyklistickým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trasám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vytvára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podmienky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aktívne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trávenie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voľného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času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výhľadová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plošina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parkovisko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doplnením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jestvujúcich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trás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436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Realizované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aktivity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rámci</a:t>
            </a:r>
            <a:r>
              <a:rPr lang="pl-PL" dirty="0">
                <a:solidFill>
                  <a:srgbClr val="00001E"/>
                </a:solidFill>
              </a:rPr>
              <a:t> projektu </a:t>
            </a:r>
            <a:r>
              <a:rPr lang="pl-PL" dirty="0" err="1">
                <a:solidFill>
                  <a:srgbClr val="00001E"/>
                </a:solidFill>
              </a:rPr>
              <a:t>sú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usmernené</a:t>
            </a:r>
            <a:r>
              <a:rPr lang="pl-PL" dirty="0">
                <a:solidFill>
                  <a:srgbClr val="00001E"/>
                </a:solidFill>
              </a:rPr>
              <a:t> na </a:t>
            </a:r>
            <a:r>
              <a:rPr lang="pl-PL" dirty="0" err="1">
                <a:solidFill>
                  <a:srgbClr val="00001E"/>
                </a:solidFill>
              </a:rPr>
              <a:t>zaistenie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spoločnej</a:t>
            </a:r>
            <a:r>
              <a:rPr lang="pl-PL" dirty="0">
                <a:solidFill>
                  <a:srgbClr val="00001E"/>
                </a:solidFill>
              </a:rPr>
              <a:t> ochrany, </a:t>
            </a:r>
            <a:r>
              <a:rPr lang="pl-PL" dirty="0" err="1">
                <a:solidFill>
                  <a:srgbClr val="00001E"/>
                </a:solidFill>
              </a:rPr>
              <a:t>zosilnenia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rozvoja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prírodného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. </a:t>
            </a:r>
            <a:r>
              <a:rPr lang="pl-PL" dirty="0" err="1">
                <a:solidFill>
                  <a:srgbClr val="00001E"/>
                </a:solidFill>
              </a:rPr>
              <a:t>Zväčšujúci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cestovný</a:t>
            </a:r>
            <a:r>
              <a:rPr lang="pl-PL" dirty="0">
                <a:solidFill>
                  <a:srgbClr val="00001E"/>
                </a:solidFill>
              </a:rPr>
              <a:t> ruch na </a:t>
            </a:r>
            <a:r>
              <a:rPr lang="pl-PL" dirty="0" err="1">
                <a:solidFill>
                  <a:srgbClr val="00001E"/>
                </a:solidFill>
              </a:rPr>
              <a:t>poľsko</a:t>
            </a:r>
            <a:r>
              <a:rPr lang="pl-PL" dirty="0">
                <a:solidFill>
                  <a:srgbClr val="00001E"/>
                </a:solidFill>
              </a:rPr>
              <a:t>- </a:t>
            </a:r>
            <a:r>
              <a:rPr lang="pl-PL" dirty="0" err="1">
                <a:solidFill>
                  <a:srgbClr val="00001E"/>
                </a:solidFill>
              </a:rPr>
              <a:t>slovenskom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pohraničí</a:t>
            </a:r>
            <a:r>
              <a:rPr lang="pl-PL" dirty="0">
                <a:solidFill>
                  <a:srgbClr val="00001E"/>
                </a:solidFill>
              </a:rPr>
              <a:t> je </a:t>
            </a:r>
            <a:r>
              <a:rPr lang="pl-PL" dirty="0" err="1">
                <a:solidFill>
                  <a:srgbClr val="00001E"/>
                </a:solidFill>
              </a:rPr>
              <a:t>signálom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že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realizácia</a:t>
            </a:r>
            <a:r>
              <a:rPr lang="pl-PL" dirty="0">
                <a:solidFill>
                  <a:srgbClr val="00001E"/>
                </a:solidFill>
              </a:rPr>
              <a:t> projektu </a:t>
            </a:r>
            <a:r>
              <a:rPr lang="pl-PL" dirty="0" err="1">
                <a:solidFill>
                  <a:srgbClr val="00001E"/>
                </a:solidFill>
              </a:rPr>
              <a:t>nevychádza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iba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ústrety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meniacim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potrebám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cestovného</a:t>
            </a:r>
            <a:r>
              <a:rPr lang="pl-PL" dirty="0">
                <a:solidFill>
                  <a:srgbClr val="00001E"/>
                </a:solidFill>
              </a:rPr>
              <a:t> ruchu, ale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tiež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stimulovať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ďalší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jeho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rozvoj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usmernený</a:t>
            </a:r>
            <a:r>
              <a:rPr lang="pl-PL" dirty="0">
                <a:solidFill>
                  <a:srgbClr val="00001E"/>
                </a:solidFill>
              </a:rPr>
              <a:t> na </a:t>
            </a:r>
            <a:r>
              <a:rPr lang="pl-PL" dirty="0" err="1">
                <a:solidFill>
                  <a:srgbClr val="00001E"/>
                </a:solidFill>
              </a:rPr>
              <a:t>zachovanie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ochranu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spoločného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prírodného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. </a:t>
            </a:r>
            <a:endParaRPr lang="pl-PL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1E"/>
                </a:solidFill>
              </a:rPr>
              <a:t>Projekt </a:t>
            </a:r>
            <a:r>
              <a:rPr lang="pl-PL" dirty="0" err="1">
                <a:solidFill>
                  <a:srgbClr val="00001E"/>
                </a:solidFill>
              </a:rPr>
              <a:t>obohacuje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turistickú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ponuku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týchto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doplňuje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skôr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realizované</a:t>
            </a:r>
            <a:r>
              <a:rPr lang="pl-PL" dirty="0">
                <a:solidFill>
                  <a:srgbClr val="00001E"/>
                </a:solidFill>
              </a:rPr>
              <a:t> projekty</a:t>
            </a:r>
            <a:r>
              <a:rPr lang="pl-PL" dirty="0" smtClean="0">
                <a:solidFill>
                  <a:srgbClr val="00001E"/>
                </a:solidFill>
              </a:rPr>
              <a:t>.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376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63" y="1052736"/>
            <a:ext cx="8786874" cy="4968552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00001E"/>
                </a:solidFill>
              </a:rPr>
              <a:t> </a:t>
            </a:r>
            <a:r>
              <a:rPr lang="pl-PL" sz="4000" b="1" dirty="0" smtClean="0">
                <a:solidFill>
                  <a:srgbClr val="00001E"/>
                </a:solidFill>
              </a:rPr>
              <a:t/>
            </a:r>
            <a:br>
              <a:rPr lang="pl-PL" sz="4000" b="1" dirty="0" smtClean="0">
                <a:solidFill>
                  <a:srgbClr val="00001E"/>
                </a:solidFill>
              </a:rPr>
            </a:br>
            <a:r>
              <a:rPr lang="pl-PL" sz="4000" b="1" dirty="0" smtClean="0">
                <a:solidFill>
                  <a:srgbClr val="00001E"/>
                </a:solidFill>
              </a:rPr>
              <a:t> </a:t>
            </a:r>
            <a:r>
              <a:rPr lang="pl-PL" sz="3200" dirty="0">
                <a:solidFill>
                  <a:srgbClr val="00001E"/>
                </a:solidFill>
              </a:rPr>
              <a:t>Gmina Łapsze Niżne jako </a:t>
            </a:r>
            <a:r>
              <a:rPr lang="pl-PL" sz="3200" b="1" dirty="0">
                <a:solidFill>
                  <a:srgbClr val="00001E"/>
                </a:solidFill>
              </a:rPr>
              <a:t>Partner Wiodący rozpoczęła </a:t>
            </a:r>
            <a:r>
              <a:rPr lang="pl-PL" sz="3200" dirty="0">
                <a:solidFill>
                  <a:srgbClr val="00001E"/>
                </a:solidFill>
              </a:rPr>
              <a:t>realizację </a:t>
            </a:r>
            <a:r>
              <a:rPr lang="pl-PL" sz="3200" dirty="0" smtClean="0">
                <a:solidFill>
                  <a:srgbClr val="00001E"/>
                </a:solidFill>
              </a:rPr>
              <a:t>mikroprojektu </a:t>
            </a:r>
            <a:r>
              <a:rPr lang="pl-PL" sz="3200" dirty="0">
                <a:solidFill>
                  <a:srgbClr val="00001E"/>
                </a:solidFill>
              </a:rPr>
              <a:t>pn</a:t>
            </a:r>
            <a:r>
              <a:rPr lang="pl-PL" sz="3200" dirty="0" smtClean="0">
                <a:solidFill>
                  <a:srgbClr val="00001E"/>
                </a:solidFill>
              </a:rPr>
              <a:t>.:</a:t>
            </a:r>
            <a:r>
              <a:rPr lang="pl-PL" sz="3600" b="1" dirty="0" smtClean="0">
                <a:solidFill>
                  <a:srgbClr val="00001E"/>
                </a:solidFill>
              </a:rPr>
              <a:t/>
            </a:r>
            <a:br>
              <a:rPr lang="pl-PL" sz="3600" b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„</a:t>
            </a:r>
            <a:r>
              <a:rPr lang="pl-PL" sz="3200" b="1" i="1" dirty="0">
                <a:solidFill>
                  <a:srgbClr val="00001E"/>
                </a:solidFill>
              </a:rPr>
              <a:t>Człowiek w kulturze i przyrodzie </a:t>
            </a:r>
            <a:r>
              <a:rPr lang="pl-PL" sz="3200" b="1" i="1" dirty="0" smtClean="0">
                <a:solidFill>
                  <a:srgbClr val="00001E"/>
                </a:solidFill>
              </a:rPr>
              <a:t/>
            </a:r>
            <a:br>
              <a:rPr lang="pl-PL" sz="3200" b="1" i="1" dirty="0" smtClean="0">
                <a:solidFill>
                  <a:srgbClr val="00001E"/>
                </a:solidFill>
              </a:rPr>
            </a:br>
            <a:r>
              <a:rPr lang="pl-PL" sz="3200" b="1" i="1" dirty="0" smtClean="0">
                <a:solidFill>
                  <a:srgbClr val="00001E"/>
                </a:solidFill>
              </a:rPr>
              <a:t>polsko-słowackiego </a:t>
            </a:r>
            <a:r>
              <a:rPr lang="pl-PL" sz="3200" b="1" i="1" dirty="0" err="1">
                <a:solidFill>
                  <a:srgbClr val="00001E"/>
                </a:solidFill>
              </a:rPr>
              <a:t>Spisza</a:t>
            </a:r>
            <a:r>
              <a:rPr lang="pl-PL" sz="3200" b="1" i="1" dirty="0">
                <a:solidFill>
                  <a:srgbClr val="00001E"/>
                </a:solidFill>
              </a:rPr>
              <a:t> </a:t>
            </a:r>
            <a:r>
              <a:rPr lang="pl-PL" sz="3200" b="1" i="1" dirty="0">
                <a:solidFill>
                  <a:srgbClr val="00001E"/>
                </a:solidFill>
              </a:rPr>
              <a:t>„</a:t>
            </a:r>
            <a:br>
              <a:rPr lang="pl-PL" sz="3200" b="1" i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w ramach: 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Osi </a:t>
            </a:r>
            <a:r>
              <a:rPr lang="pl-PL" sz="3200" b="1" dirty="0" smtClean="0">
                <a:solidFill>
                  <a:srgbClr val="00001E"/>
                </a:solidFill>
              </a:rPr>
              <a:t>priorytetowej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Ochrona i rozwój dziedzictwa przyrodniczego 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i </a:t>
            </a:r>
            <a:r>
              <a:rPr lang="pl-PL" sz="3200" b="1" dirty="0">
                <a:solidFill>
                  <a:srgbClr val="00001E"/>
                </a:solidFill>
              </a:rPr>
              <a:t>kulturowego obszaru pogranicza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3200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 ogólny mikroprojektu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Prezentacja przez partnerów wartości i tradycji kulturowych oraz możliwości turystycznych w regionie poprzez wspólne opracowanie, wdrożenie zadań mikroprojektu ma na celu dotarcie do coraz większej liczby odwiedzających i mieszkańców.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0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err="1">
                <a:solidFill>
                  <a:srgbClr val="00001E"/>
                </a:solidFill>
              </a:rPr>
              <a:t>Hlavný</a:t>
            </a:r>
            <a:r>
              <a:rPr lang="pl-PL" b="1" dirty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cieľ</a:t>
            </a:r>
            <a:r>
              <a:rPr lang="pl-PL" b="1" dirty="0">
                <a:solidFill>
                  <a:srgbClr val="00001E"/>
                </a:solidFill>
              </a:rPr>
              <a:t> mikroprojektu</a:t>
            </a:r>
          </a:p>
          <a:p>
            <a:pPr marL="0" indent="0" algn="ctr">
              <a:buNone/>
            </a:pPr>
            <a:r>
              <a:rPr lang="pl-PL" dirty="0" err="1">
                <a:solidFill>
                  <a:srgbClr val="00001E"/>
                </a:solidFill>
              </a:rPr>
              <a:t>Účelom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prezentácie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partnerov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hodnôt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tradícií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ako</a:t>
            </a:r>
            <a:r>
              <a:rPr lang="pl-PL" dirty="0">
                <a:solidFill>
                  <a:srgbClr val="00001E"/>
                </a:solidFill>
              </a:rPr>
              <a:t> aj </a:t>
            </a:r>
            <a:r>
              <a:rPr lang="pl-PL" dirty="0" err="1">
                <a:solidFill>
                  <a:srgbClr val="00001E"/>
                </a:solidFill>
              </a:rPr>
              <a:t>turistických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možnosti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cez </a:t>
            </a:r>
            <a:r>
              <a:rPr lang="pl-PL" dirty="0" err="1">
                <a:solidFill>
                  <a:srgbClr val="00001E"/>
                </a:solidFill>
              </a:rPr>
              <a:t>spoločné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vypracovanie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uvedenie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úloh</a:t>
            </a:r>
            <a:r>
              <a:rPr lang="pl-PL" dirty="0">
                <a:solidFill>
                  <a:srgbClr val="00001E"/>
                </a:solidFill>
              </a:rPr>
              <a:t> mikroprojektu je </a:t>
            </a:r>
            <a:r>
              <a:rPr lang="pl-PL" dirty="0" err="1">
                <a:solidFill>
                  <a:srgbClr val="00001E"/>
                </a:solidFill>
              </a:rPr>
              <a:t>jeho</a:t>
            </a:r>
            <a:r>
              <a:rPr lang="pl-PL" dirty="0">
                <a:solidFill>
                  <a:srgbClr val="00001E"/>
                </a:solidFill>
              </a:rPr>
              <a:t> dostanie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čoraz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väčšemu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počtu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hostí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miestnych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obyvateľov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83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Cele szczegółowe mikroprojektu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Upowszechnienie, wskazanie lokalizacji wśród mieszkańców i turystów miejsc nieznanych,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a </a:t>
            </a:r>
            <a:r>
              <a:rPr lang="pl-PL" dirty="0">
                <a:solidFill>
                  <a:srgbClr val="00001E"/>
                </a:solidFill>
              </a:rPr>
              <a:t>bezcennych pod względem kulturowym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przyrodniczym.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Wzrost atrakcyjności i konkurencyjności obszaru pogranicza. </a:t>
            </a:r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00001E"/>
                </a:solidFill>
              </a:rPr>
              <a:t>Nawiązywanie i wzmocnienie bezpośrednich kontaktów pomiędzy polską i słowacką społecznością na terenach przygranicznych, tworzenie bazy dla kolejnych projektów w przyszłości.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07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err="1"/>
              <a:t>Špecifické</a:t>
            </a:r>
            <a:r>
              <a:rPr lang="pl-PL" b="1" dirty="0"/>
              <a:t> ciele mikroprojektu</a:t>
            </a:r>
          </a:p>
          <a:p>
            <a:pPr marL="0" indent="0" algn="just">
              <a:buNone/>
            </a:pPr>
            <a:r>
              <a:rPr lang="pl-PL" dirty="0" smtClean="0"/>
              <a:t>1. </a:t>
            </a:r>
            <a:r>
              <a:rPr lang="pl-PL" dirty="0" err="1" smtClean="0"/>
              <a:t>Spopularizovanie</a:t>
            </a:r>
            <a:r>
              <a:rPr lang="pl-PL" dirty="0"/>
              <a:t>, </a:t>
            </a:r>
            <a:r>
              <a:rPr lang="pl-PL" dirty="0" err="1"/>
              <a:t>ukázanie</a:t>
            </a:r>
            <a:r>
              <a:rPr lang="pl-PL" dirty="0"/>
              <a:t> </a:t>
            </a:r>
            <a:r>
              <a:rPr lang="pl-PL" dirty="0" err="1"/>
              <a:t>lokalizácií</a:t>
            </a:r>
            <a:r>
              <a:rPr lang="pl-PL" dirty="0"/>
              <a:t> </a:t>
            </a:r>
            <a:r>
              <a:rPr lang="pl-PL" dirty="0" err="1"/>
              <a:t>miestnym</a:t>
            </a:r>
            <a:r>
              <a:rPr lang="pl-PL" dirty="0"/>
              <a:t> </a:t>
            </a:r>
            <a:r>
              <a:rPr lang="pl-PL" dirty="0" err="1"/>
              <a:t>obyvateľom</a:t>
            </a:r>
            <a:r>
              <a:rPr lang="pl-PL" dirty="0"/>
              <a:t> a </a:t>
            </a:r>
            <a:r>
              <a:rPr lang="pl-PL" dirty="0" err="1"/>
              <a:t>turistom</a:t>
            </a:r>
            <a:r>
              <a:rPr lang="pl-PL" dirty="0"/>
              <a:t> </a:t>
            </a:r>
            <a:r>
              <a:rPr lang="pl-PL" dirty="0" err="1"/>
              <a:t>neznámych</a:t>
            </a:r>
            <a:r>
              <a:rPr lang="pl-PL" dirty="0"/>
              <a:t>, </a:t>
            </a:r>
            <a:r>
              <a:rPr lang="pl-PL" dirty="0" err="1"/>
              <a:t>drahocenných</a:t>
            </a:r>
            <a:r>
              <a:rPr lang="pl-PL" dirty="0"/>
              <a:t> </a:t>
            </a:r>
            <a:r>
              <a:rPr lang="pl-PL" dirty="0" err="1"/>
              <a:t>kultúrnych</a:t>
            </a:r>
            <a:r>
              <a:rPr lang="pl-PL" dirty="0"/>
              <a:t> a </a:t>
            </a:r>
            <a:r>
              <a:rPr lang="pl-PL" dirty="0" err="1"/>
              <a:t>prírodných</a:t>
            </a:r>
            <a:r>
              <a:rPr lang="pl-PL" dirty="0"/>
              <a:t> </a:t>
            </a:r>
            <a:r>
              <a:rPr lang="pl-PL" dirty="0" err="1"/>
              <a:t>miest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2. </a:t>
            </a:r>
            <a:r>
              <a:rPr lang="pl-PL" dirty="0" err="1" smtClean="0"/>
              <a:t>Rast</a:t>
            </a:r>
            <a:r>
              <a:rPr lang="pl-PL" dirty="0" smtClean="0"/>
              <a:t> </a:t>
            </a:r>
            <a:r>
              <a:rPr lang="pl-PL" dirty="0" err="1"/>
              <a:t>atraktivity</a:t>
            </a:r>
            <a:r>
              <a:rPr lang="pl-PL" dirty="0"/>
              <a:t> a </a:t>
            </a:r>
            <a:r>
              <a:rPr lang="pl-PL" dirty="0" err="1"/>
              <a:t>konkurenčnosti</a:t>
            </a:r>
            <a:r>
              <a:rPr lang="pl-PL" dirty="0"/>
              <a:t> </a:t>
            </a:r>
            <a:r>
              <a:rPr lang="pl-PL" dirty="0" err="1"/>
              <a:t>územia</a:t>
            </a:r>
            <a:r>
              <a:rPr lang="pl-PL" dirty="0"/>
              <a:t> </a:t>
            </a:r>
            <a:r>
              <a:rPr lang="pl-PL" dirty="0" err="1"/>
              <a:t>pohraničia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dirty="0" smtClean="0"/>
              <a:t>3. </a:t>
            </a:r>
            <a:r>
              <a:rPr lang="pl-PL" dirty="0" err="1" smtClean="0"/>
              <a:t>Nadviazanie</a:t>
            </a:r>
            <a:r>
              <a:rPr lang="pl-PL" dirty="0" smtClean="0"/>
              <a:t> </a:t>
            </a:r>
            <a:r>
              <a:rPr lang="pl-PL" dirty="0"/>
              <a:t>a </a:t>
            </a:r>
            <a:r>
              <a:rPr lang="pl-PL" dirty="0" err="1"/>
              <a:t>posilnenie</a:t>
            </a:r>
            <a:r>
              <a:rPr lang="pl-PL" dirty="0"/>
              <a:t> </a:t>
            </a:r>
            <a:r>
              <a:rPr lang="pl-PL" dirty="0" err="1"/>
              <a:t>priamych</a:t>
            </a:r>
            <a:r>
              <a:rPr lang="pl-PL" dirty="0"/>
              <a:t> </a:t>
            </a:r>
            <a:r>
              <a:rPr lang="pl-PL" dirty="0" err="1"/>
              <a:t>kontaktov</a:t>
            </a:r>
            <a:r>
              <a:rPr lang="pl-PL" dirty="0"/>
              <a:t> </a:t>
            </a:r>
            <a:r>
              <a:rPr lang="pl-PL" dirty="0" err="1"/>
              <a:t>medzi</a:t>
            </a:r>
            <a:r>
              <a:rPr lang="pl-PL" dirty="0"/>
              <a:t> </a:t>
            </a:r>
            <a:r>
              <a:rPr lang="pl-PL" dirty="0" err="1"/>
              <a:t>poľskou</a:t>
            </a:r>
            <a:r>
              <a:rPr lang="pl-PL" dirty="0"/>
              <a:t> a </a:t>
            </a:r>
            <a:r>
              <a:rPr lang="pl-PL" dirty="0" err="1"/>
              <a:t>slovenskou</a:t>
            </a:r>
            <a:r>
              <a:rPr lang="pl-PL" dirty="0"/>
              <a:t> </a:t>
            </a:r>
            <a:r>
              <a:rPr lang="pl-PL" dirty="0" err="1"/>
              <a:t>spoločnosťou</a:t>
            </a:r>
            <a:r>
              <a:rPr lang="pl-PL" dirty="0"/>
              <a:t> na </a:t>
            </a:r>
            <a:r>
              <a:rPr lang="pl-PL" dirty="0" err="1"/>
              <a:t>prihraničných</a:t>
            </a:r>
            <a:r>
              <a:rPr lang="pl-PL" dirty="0"/>
              <a:t> </a:t>
            </a:r>
            <a:r>
              <a:rPr lang="pl-PL" dirty="0" err="1"/>
              <a:t>územiach</a:t>
            </a:r>
            <a:r>
              <a:rPr lang="pl-PL" dirty="0"/>
              <a:t>, </a:t>
            </a:r>
            <a:r>
              <a:rPr lang="pl-PL" dirty="0" err="1"/>
              <a:t>vytváranie</a:t>
            </a:r>
            <a:r>
              <a:rPr lang="pl-PL" dirty="0"/>
              <a:t> </a:t>
            </a:r>
            <a:r>
              <a:rPr lang="pl-PL" dirty="0" err="1"/>
              <a:t>základne</a:t>
            </a:r>
            <a:r>
              <a:rPr lang="pl-PL" dirty="0"/>
              <a:t> </a:t>
            </a:r>
            <a:r>
              <a:rPr lang="pl-PL" dirty="0" err="1"/>
              <a:t>pre</a:t>
            </a:r>
            <a:r>
              <a:rPr lang="pl-PL" dirty="0"/>
              <a:t> </a:t>
            </a:r>
            <a:r>
              <a:rPr lang="pl-PL" dirty="0" err="1"/>
              <a:t>ďalšie</a:t>
            </a:r>
            <a:r>
              <a:rPr lang="pl-PL" dirty="0"/>
              <a:t> projekty v </a:t>
            </a:r>
            <a:r>
              <a:rPr lang="pl-PL" dirty="0" err="1"/>
              <a:t>budúcnosti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5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001E"/>
                </a:solidFill>
              </a:rPr>
              <a:t>W ramach projektu zostaną zamontowane: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Tablice </a:t>
            </a:r>
            <a:r>
              <a:rPr lang="pl-PL" dirty="0">
                <a:solidFill>
                  <a:srgbClr val="00001E"/>
                </a:solidFill>
              </a:rPr>
              <a:t>informacyjne 10 sztuk. Na tablicach zostaną umieszczone informacje z podaniem czasu dojścia do atrakcyjnych miejsc w danej miejscowości, lokalnych atrakcji, szlaków.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Tablice </a:t>
            </a:r>
            <a:r>
              <a:rPr lang="pl-PL" dirty="0">
                <a:solidFill>
                  <a:srgbClr val="00001E"/>
                </a:solidFill>
              </a:rPr>
              <a:t>"panoramiczne„ 10 sztuk. Tablice zostaną zamontowane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w </a:t>
            </a:r>
            <a:r>
              <a:rPr lang="pl-PL" dirty="0">
                <a:solidFill>
                  <a:srgbClr val="00001E"/>
                </a:solidFill>
              </a:rPr>
              <a:t>miejscach widokowych w każdej miejscowości. Tablice będą przedstawiać pasma i opisy szczytów.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W </a:t>
            </a:r>
            <a:r>
              <a:rPr lang="pl-PL" dirty="0">
                <a:solidFill>
                  <a:srgbClr val="00001E"/>
                </a:solidFill>
              </a:rPr>
              <a:t>miejscach widokowych będą też zamontowane ławki - 10 sztuk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i </a:t>
            </a:r>
            <a:r>
              <a:rPr lang="pl-PL" dirty="0">
                <a:solidFill>
                  <a:srgbClr val="00001E"/>
                </a:solidFill>
              </a:rPr>
              <a:t>kosze - 10 sztuk.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Platforma </a:t>
            </a:r>
            <a:r>
              <a:rPr lang="pl-PL" dirty="0">
                <a:solidFill>
                  <a:srgbClr val="00001E"/>
                </a:solidFill>
              </a:rPr>
              <a:t>widokowa, będzie umiejscowiona na Górze Żor w paśmie Pienin Spiskich. Jest to miejsce styku trzech szlaków turystycznych.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Parking </a:t>
            </a:r>
            <a:r>
              <a:rPr lang="pl-PL" dirty="0">
                <a:solidFill>
                  <a:srgbClr val="00001E"/>
                </a:solidFill>
              </a:rPr>
              <a:t>do 5 stanowisk w miejscowości Falsztyn, będzie stanowić miejsce gdzie będzie można zostawić samochód i rozpocząć trasę Pętli spiskiej.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Panoramiczna </a:t>
            </a:r>
            <a:r>
              <a:rPr lang="pl-PL" dirty="0">
                <a:solidFill>
                  <a:srgbClr val="00001E"/>
                </a:solidFill>
              </a:rPr>
              <a:t>luneta widokowa 2 sztuki. Lunety będą mocowane </a:t>
            </a:r>
            <a:r>
              <a:rPr lang="pl-PL" dirty="0" smtClean="0">
                <a:solidFill>
                  <a:srgbClr val="00001E"/>
                </a:solidFill>
              </a:rPr>
              <a:t/>
            </a:r>
            <a:br>
              <a:rPr lang="pl-PL" dirty="0" smtClean="0">
                <a:solidFill>
                  <a:srgbClr val="00001E"/>
                </a:solidFill>
              </a:rPr>
            </a:br>
            <a:r>
              <a:rPr lang="pl-PL" dirty="0" smtClean="0">
                <a:solidFill>
                  <a:srgbClr val="00001E"/>
                </a:solidFill>
              </a:rPr>
              <a:t>w </a:t>
            </a:r>
            <a:r>
              <a:rPr lang="pl-PL" dirty="0">
                <a:solidFill>
                  <a:srgbClr val="00001E"/>
                </a:solidFill>
              </a:rPr>
              <a:t>najpiękniejszych dwóch punktach widokowych.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69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rgbClr val="00001E"/>
                </a:solidFill>
              </a:rPr>
              <a:t>Dziedzictwo duchowe zostanie spisane i wydane w formie papierowej i elektronicznej. W ramach tego zadania przewidziano: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Wydanie </a:t>
            </a:r>
            <a:r>
              <a:rPr lang="pl-PL" dirty="0">
                <a:solidFill>
                  <a:srgbClr val="00001E"/>
                </a:solidFill>
              </a:rPr>
              <a:t>publikacji o kulturowym dziedzictwie regionu </a:t>
            </a:r>
            <a:r>
              <a:rPr lang="pl-PL" dirty="0" err="1">
                <a:solidFill>
                  <a:srgbClr val="00001E"/>
                </a:solidFill>
              </a:rPr>
              <a:t>Zamagórza</a:t>
            </a:r>
            <a:r>
              <a:rPr lang="pl-PL" dirty="0">
                <a:solidFill>
                  <a:srgbClr val="00001E"/>
                </a:solidFill>
              </a:rPr>
              <a:t> oraz Gminy Łapsze Niżne (zwyczaje, pieśni, gwara, </a:t>
            </a:r>
            <a:r>
              <a:rPr lang="pl-PL" dirty="0" smtClean="0">
                <a:solidFill>
                  <a:srgbClr val="00001E"/>
                </a:solidFill>
              </a:rPr>
              <a:t>itp.) </a:t>
            </a:r>
            <a:r>
              <a:rPr lang="pl-PL" dirty="0">
                <a:solidFill>
                  <a:srgbClr val="00001E"/>
                </a:solidFill>
              </a:rPr>
              <a:t>w ilości 2 000 sztuk oraz wydanie płyty CD w ilości 2 000 sztuk.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865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001E"/>
                </a:solidFill>
              </a:rPr>
              <a:t>V </a:t>
            </a:r>
            <a:r>
              <a:rPr lang="pl-PL" b="1" dirty="0" err="1">
                <a:solidFill>
                  <a:srgbClr val="00001E"/>
                </a:solidFill>
              </a:rPr>
              <a:t>rámci</a:t>
            </a:r>
            <a:r>
              <a:rPr lang="pl-PL" b="1" dirty="0">
                <a:solidFill>
                  <a:srgbClr val="00001E"/>
                </a:solidFill>
              </a:rPr>
              <a:t> projektu </a:t>
            </a:r>
            <a:r>
              <a:rPr lang="pl-PL" b="1" dirty="0" err="1">
                <a:solidFill>
                  <a:srgbClr val="00001E"/>
                </a:solidFill>
              </a:rPr>
              <a:t>budú</a:t>
            </a:r>
            <a:r>
              <a:rPr lang="pl-PL" b="1" dirty="0">
                <a:solidFill>
                  <a:srgbClr val="00001E"/>
                </a:solidFill>
              </a:rPr>
              <a:t> </a:t>
            </a:r>
            <a:r>
              <a:rPr lang="pl-PL" b="1" dirty="0" err="1">
                <a:solidFill>
                  <a:srgbClr val="00001E"/>
                </a:solidFill>
              </a:rPr>
              <a:t>montované</a:t>
            </a:r>
            <a:r>
              <a:rPr lang="pl-PL" b="1" dirty="0">
                <a:solidFill>
                  <a:srgbClr val="00001E"/>
                </a:solidFill>
              </a:rPr>
              <a:t>: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 smtClean="0">
                <a:solidFill>
                  <a:srgbClr val="00001E"/>
                </a:solidFill>
              </a:rPr>
              <a:t>Informačné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>
                <a:solidFill>
                  <a:srgbClr val="00001E"/>
                </a:solidFill>
              </a:rPr>
              <a:t>tabule o výmeroch10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. Na </a:t>
            </a:r>
            <a:r>
              <a:rPr lang="pl-PL" dirty="0" err="1">
                <a:solidFill>
                  <a:srgbClr val="00001E"/>
                </a:solidFill>
              </a:rPr>
              <a:t>tabuľách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umiestnené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informácie</a:t>
            </a:r>
            <a:r>
              <a:rPr lang="pl-PL" dirty="0">
                <a:solidFill>
                  <a:srgbClr val="00001E"/>
                </a:solidFill>
              </a:rPr>
              <a:t> s </a:t>
            </a:r>
            <a:r>
              <a:rPr lang="pl-PL" dirty="0" err="1">
                <a:solidFill>
                  <a:srgbClr val="00001E"/>
                </a:solidFill>
              </a:rPr>
              <a:t>podaním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času</a:t>
            </a:r>
            <a:r>
              <a:rPr lang="pl-PL" dirty="0">
                <a:solidFill>
                  <a:srgbClr val="00001E"/>
                </a:solidFill>
              </a:rPr>
              <a:t> dostania </a:t>
            </a:r>
            <a:r>
              <a:rPr lang="pl-PL" dirty="0" err="1">
                <a:solidFill>
                  <a:srgbClr val="00001E"/>
                </a:solidFill>
              </a:rPr>
              <a:t>sa</a:t>
            </a:r>
            <a:r>
              <a:rPr lang="pl-PL" dirty="0">
                <a:solidFill>
                  <a:srgbClr val="00001E"/>
                </a:solidFill>
              </a:rPr>
              <a:t> k </a:t>
            </a:r>
            <a:r>
              <a:rPr lang="pl-PL" dirty="0" err="1">
                <a:solidFill>
                  <a:srgbClr val="00001E"/>
                </a:solidFill>
              </a:rPr>
              <a:t>atraktívnym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miestam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obci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lokálnym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atrakciám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trasám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„</a:t>
            </a:r>
            <a:r>
              <a:rPr lang="pl-PL" dirty="0" err="1">
                <a:solidFill>
                  <a:srgbClr val="00001E"/>
                </a:solidFill>
              </a:rPr>
              <a:t>Panoramické</a:t>
            </a:r>
            <a:r>
              <a:rPr lang="pl-PL" dirty="0">
                <a:solidFill>
                  <a:srgbClr val="00001E"/>
                </a:solidFill>
              </a:rPr>
              <a:t>” tabule10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. Tabule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montované</a:t>
            </a:r>
            <a:r>
              <a:rPr lang="pl-PL" dirty="0">
                <a:solidFill>
                  <a:srgbClr val="00001E"/>
                </a:solidFill>
              </a:rPr>
              <a:t> na </a:t>
            </a:r>
            <a:r>
              <a:rPr lang="pl-PL" dirty="0" err="1">
                <a:solidFill>
                  <a:srgbClr val="00001E"/>
                </a:solidFill>
              </a:rPr>
              <a:t>výhľadových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miestach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každej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obci</a:t>
            </a:r>
            <a:r>
              <a:rPr lang="pl-PL" dirty="0">
                <a:solidFill>
                  <a:srgbClr val="00001E"/>
                </a:solidFill>
              </a:rPr>
              <a:t>. Tabule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predstavovať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pásma</a:t>
            </a:r>
            <a:r>
              <a:rPr lang="pl-PL" dirty="0">
                <a:solidFill>
                  <a:srgbClr val="00001E"/>
                </a:solidFill>
              </a:rPr>
              <a:t> i opisy </a:t>
            </a:r>
            <a:r>
              <a:rPr lang="pl-PL" dirty="0" err="1">
                <a:solidFill>
                  <a:srgbClr val="00001E"/>
                </a:solidFill>
              </a:rPr>
              <a:t>štítov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Na </a:t>
            </a:r>
            <a:r>
              <a:rPr lang="pl-PL" dirty="0" err="1">
                <a:solidFill>
                  <a:srgbClr val="00001E"/>
                </a:solidFill>
              </a:rPr>
              <a:t>výhľadových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miestach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tiež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montované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lavice</a:t>
            </a:r>
            <a:r>
              <a:rPr lang="pl-PL" dirty="0">
                <a:solidFill>
                  <a:srgbClr val="00001E"/>
                </a:solidFill>
              </a:rPr>
              <a:t>- 10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 i </a:t>
            </a:r>
            <a:r>
              <a:rPr lang="pl-PL" dirty="0" err="1">
                <a:solidFill>
                  <a:srgbClr val="00001E"/>
                </a:solidFill>
              </a:rPr>
              <a:t>koše</a:t>
            </a:r>
            <a:r>
              <a:rPr lang="pl-PL" dirty="0">
                <a:solidFill>
                  <a:srgbClr val="00001E"/>
                </a:solidFill>
              </a:rPr>
              <a:t>- 10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 smtClean="0">
                <a:solidFill>
                  <a:srgbClr val="00001E"/>
                </a:solidFill>
              </a:rPr>
              <a:t>Výhľadová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plošina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na Górze Żor v </a:t>
            </a:r>
            <a:r>
              <a:rPr lang="pl-PL" dirty="0" err="1">
                <a:solidFill>
                  <a:srgbClr val="00001E"/>
                </a:solidFill>
              </a:rPr>
              <a:t>pásme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Spišských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Pienín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obci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Nižné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Lapše</a:t>
            </a:r>
            <a:r>
              <a:rPr lang="pl-PL" dirty="0">
                <a:solidFill>
                  <a:srgbClr val="00001E"/>
                </a:solidFill>
              </a:rPr>
              <a:t>. Je to </a:t>
            </a:r>
            <a:r>
              <a:rPr lang="pl-PL" dirty="0" err="1">
                <a:solidFill>
                  <a:srgbClr val="00001E"/>
                </a:solidFill>
              </a:rPr>
              <a:t>miesto</a:t>
            </a:r>
            <a:r>
              <a:rPr lang="pl-PL" dirty="0">
                <a:solidFill>
                  <a:srgbClr val="00001E"/>
                </a:solidFill>
              </a:rPr>
              <a:t> styku troch </a:t>
            </a:r>
            <a:r>
              <a:rPr lang="pl-PL" dirty="0" err="1">
                <a:solidFill>
                  <a:srgbClr val="00001E"/>
                </a:solidFill>
              </a:rPr>
              <a:t>turistických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trás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 smtClean="0">
                <a:solidFill>
                  <a:srgbClr val="00001E"/>
                </a:solidFill>
              </a:rPr>
              <a:t>Parkovisko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>
                <a:solidFill>
                  <a:srgbClr val="00001E"/>
                </a:solidFill>
              </a:rPr>
              <a:t>5 </a:t>
            </a:r>
            <a:r>
              <a:rPr lang="pl-PL" dirty="0" err="1">
                <a:solidFill>
                  <a:srgbClr val="00001E"/>
                </a:solidFill>
              </a:rPr>
              <a:t>miest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obci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Falštín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miestom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môcť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nechať</a:t>
            </a:r>
            <a:r>
              <a:rPr lang="pl-PL" dirty="0">
                <a:solidFill>
                  <a:srgbClr val="00001E"/>
                </a:solidFill>
              </a:rPr>
              <a:t> auto i </a:t>
            </a:r>
            <a:r>
              <a:rPr lang="pl-PL" dirty="0" err="1">
                <a:solidFill>
                  <a:srgbClr val="00001E"/>
                </a:solidFill>
              </a:rPr>
              <a:t>začať</a:t>
            </a:r>
            <a:r>
              <a:rPr lang="pl-PL" dirty="0">
                <a:solidFill>
                  <a:srgbClr val="00001E"/>
                </a:solidFill>
              </a:rPr>
              <a:t> trasu </a:t>
            </a:r>
            <a:r>
              <a:rPr lang="pl-PL" dirty="0" err="1">
                <a:solidFill>
                  <a:srgbClr val="00001E"/>
                </a:solidFill>
              </a:rPr>
              <a:t>Spišskej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slučky</a:t>
            </a:r>
            <a:r>
              <a:rPr lang="pl-PL" dirty="0">
                <a:solidFill>
                  <a:srgbClr val="00001E"/>
                </a:solidFill>
              </a:rPr>
              <a:t>. </a:t>
            </a:r>
          </a:p>
          <a:p>
            <a:pPr marL="0" indent="0">
              <a:buFont typeface="Wingdings" pitchFamily="2" charset="2"/>
              <a:buChar char="Ø"/>
            </a:pP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 smtClean="0">
                <a:solidFill>
                  <a:srgbClr val="00001E"/>
                </a:solidFill>
              </a:rPr>
              <a:t>Panoramický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výhľadový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ďalekohľad</a:t>
            </a:r>
            <a:r>
              <a:rPr lang="pl-PL" dirty="0">
                <a:solidFill>
                  <a:srgbClr val="00001E"/>
                </a:solidFill>
              </a:rPr>
              <a:t>- 2 kusy. </a:t>
            </a:r>
            <a:r>
              <a:rPr lang="pl-PL" dirty="0" err="1" smtClean="0">
                <a:solidFill>
                  <a:srgbClr val="00001E"/>
                </a:solidFill>
              </a:rPr>
              <a:t>Ďalekohľady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 smtClean="0">
                <a:solidFill>
                  <a:srgbClr val="00001E"/>
                </a:solidFill>
              </a:rPr>
              <a:t>upevňované</a:t>
            </a:r>
            <a:r>
              <a:rPr lang="pl-PL" dirty="0" smtClean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budú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najkrajších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dvoch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výhľadových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miestach</a:t>
            </a:r>
            <a:r>
              <a:rPr lang="pl-PL" dirty="0" smtClean="0">
                <a:solidFill>
                  <a:srgbClr val="00001E"/>
                </a:solidFill>
              </a:rPr>
              <a:t>.</a:t>
            </a: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656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>
                <a:solidFill>
                  <a:srgbClr val="00001E"/>
                </a:solidFill>
              </a:rPr>
              <a:t>Kultúrne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bude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spísané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vydané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papierovej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elektronickej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podobe</a:t>
            </a:r>
            <a:r>
              <a:rPr lang="pl-PL" dirty="0">
                <a:solidFill>
                  <a:srgbClr val="00001E"/>
                </a:solidFill>
              </a:rPr>
              <a:t>. </a:t>
            </a:r>
            <a:r>
              <a:rPr lang="pl-PL" dirty="0" err="1">
                <a:solidFill>
                  <a:srgbClr val="00001E"/>
                </a:solidFill>
              </a:rPr>
              <a:t>Publikácia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kultúrneho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dedičstva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regiónu</a:t>
            </a:r>
            <a:r>
              <a:rPr lang="pl-PL" dirty="0">
                <a:solidFill>
                  <a:srgbClr val="00001E"/>
                </a:solidFill>
              </a:rPr>
              <a:t> </a:t>
            </a:r>
            <a:r>
              <a:rPr lang="pl-PL" dirty="0" err="1">
                <a:solidFill>
                  <a:srgbClr val="00001E"/>
                </a:solidFill>
              </a:rPr>
              <a:t>Zamaguria</a:t>
            </a:r>
            <a:r>
              <a:rPr lang="pl-PL" dirty="0">
                <a:solidFill>
                  <a:srgbClr val="00001E"/>
                </a:solidFill>
              </a:rPr>
              <a:t> a obce Łapsze Niżne ( </a:t>
            </a:r>
            <a:r>
              <a:rPr lang="pl-PL" dirty="0" err="1">
                <a:solidFill>
                  <a:srgbClr val="00001E"/>
                </a:solidFill>
              </a:rPr>
              <a:t>zvyky</a:t>
            </a:r>
            <a:r>
              <a:rPr lang="pl-PL" dirty="0">
                <a:solidFill>
                  <a:srgbClr val="00001E"/>
                </a:solidFill>
              </a:rPr>
              <a:t> , </a:t>
            </a:r>
            <a:r>
              <a:rPr lang="pl-PL" dirty="0" err="1">
                <a:solidFill>
                  <a:srgbClr val="00001E"/>
                </a:solidFill>
              </a:rPr>
              <a:t>piesne</a:t>
            </a:r>
            <a:r>
              <a:rPr lang="pl-PL" dirty="0">
                <a:solidFill>
                  <a:srgbClr val="00001E"/>
                </a:solidFill>
              </a:rPr>
              <a:t> , </a:t>
            </a:r>
            <a:r>
              <a:rPr lang="pl-PL" dirty="0" err="1">
                <a:solidFill>
                  <a:srgbClr val="00001E"/>
                </a:solidFill>
              </a:rPr>
              <a:t>nárečie</a:t>
            </a:r>
            <a:r>
              <a:rPr lang="pl-PL" dirty="0">
                <a:solidFill>
                  <a:srgbClr val="00001E"/>
                </a:solidFill>
              </a:rPr>
              <a:t>, </a:t>
            </a:r>
            <a:r>
              <a:rPr lang="pl-PL" dirty="0" err="1">
                <a:solidFill>
                  <a:srgbClr val="00001E"/>
                </a:solidFill>
              </a:rPr>
              <a:t>atď</a:t>
            </a:r>
            <a:r>
              <a:rPr lang="pl-PL" dirty="0">
                <a:solidFill>
                  <a:srgbClr val="00001E"/>
                </a:solidFill>
              </a:rPr>
              <a:t> .. ) v </a:t>
            </a:r>
            <a:r>
              <a:rPr lang="pl-PL" dirty="0" err="1">
                <a:solidFill>
                  <a:srgbClr val="00001E"/>
                </a:solidFill>
              </a:rPr>
              <a:t>počte</a:t>
            </a:r>
            <a:r>
              <a:rPr lang="pl-PL" dirty="0">
                <a:solidFill>
                  <a:srgbClr val="00001E"/>
                </a:solidFill>
              </a:rPr>
              <a:t> 2 000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 a </a:t>
            </a:r>
            <a:r>
              <a:rPr lang="pl-PL" dirty="0" err="1">
                <a:solidFill>
                  <a:srgbClr val="00001E"/>
                </a:solidFill>
              </a:rPr>
              <a:t>vydať</a:t>
            </a:r>
            <a:r>
              <a:rPr lang="pl-PL" dirty="0">
                <a:solidFill>
                  <a:srgbClr val="00001E"/>
                </a:solidFill>
              </a:rPr>
              <a:t> CD </a:t>
            </a:r>
            <a:r>
              <a:rPr lang="pl-PL" dirty="0" err="1">
                <a:solidFill>
                  <a:srgbClr val="00001E"/>
                </a:solidFill>
              </a:rPr>
              <a:t>nosiča</a:t>
            </a:r>
            <a:r>
              <a:rPr lang="pl-PL" dirty="0">
                <a:solidFill>
                  <a:srgbClr val="00001E"/>
                </a:solidFill>
              </a:rPr>
              <a:t> v </a:t>
            </a:r>
            <a:r>
              <a:rPr lang="pl-PL" dirty="0" err="1">
                <a:solidFill>
                  <a:srgbClr val="00001E"/>
                </a:solidFill>
              </a:rPr>
              <a:t>počte</a:t>
            </a:r>
            <a:r>
              <a:rPr lang="pl-PL" dirty="0">
                <a:solidFill>
                  <a:srgbClr val="00001E"/>
                </a:solidFill>
              </a:rPr>
              <a:t> 2 000 </a:t>
            </a:r>
            <a:r>
              <a:rPr lang="pl-PL" dirty="0" err="1">
                <a:solidFill>
                  <a:srgbClr val="00001E"/>
                </a:solidFill>
              </a:rPr>
              <a:t>kusov</a:t>
            </a:r>
            <a:r>
              <a:rPr lang="pl-PL" dirty="0">
                <a:solidFill>
                  <a:srgbClr val="00001E"/>
                </a:solidFill>
              </a:rPr>
              <a:t> 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590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GÓRA ŻAR 883 m </a:t>
            </a:r>
            <a:r>
              <a:rPr lang="pl-PL" sz="3200" b="1" dirty="0" err="1">
                <a:solidFill>
                  <a:srgbClr val="00001E"/>
                </a:solidFill>
              </a:rPr>
              <a:t>n.p.m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ZOR\DSC0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706664" cy="2779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.pietrus-rak\Desktop\Mikroprojekt\2017\zdjęcia przed realizacją\ZOR\DSC0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63" y="3697669"/>
            <a:ext cx="3639718" cy="2729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PLANOWANA DO REALIZACJI 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PLATFORMA WIDOKOWA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9957"/>
              </p:ext>
            </p:extLst>
          </p:nvPr>
        </p:nvGraphicFramePr>
        <p:xfrm>
          <a:off x="1043608" y="234888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Acrobat Document" r:id="rId4" imgW="5667162" imgH="8020050" progId="AcroExch.Document.11">
                  <p:embed/>
                </p:oleObj>
              </mc:Choice>
              <mc:Fallback>
                <p:oleObj name="Acrobat Document" r:id="rId4" imgW="5667162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234888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369068"/>
              </p:ext>
            </p:extLst>
          </p:nvPr>
        </p:nvGraphicFramePr>
        <p:xfrm>
          <a:off x="5004048" y="234888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Acrobat Document" r:id="rId6" imgW="5667162" imgH="8020050" progId="AcroExch.Document.11">
                  <p:embed/>
                </p:oleObj>
              </mc:Choice>
              <mc:Fallback>
                <p:oleObj name="Acrobat Document" r:id="rId6" imgW="5667162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4048" y="234888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13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Mikroprojekt współfinansowany ze </a:t>
            </a:r>
            <a:r>
              <a:rPr lang="pl-PL" b="1" dirty="0">
                <a:solidFill>
                  <a:srgbClr val="00001E"/>
                </a:solidFill>
              </a:rPr>
              <a:t>środków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Europejskiego Funduszu Rozwoju Regionalnego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Program </a:t>
            </a:r>
            <a:r>
              <a:rPr lang="pl-PL" b="1" dirty="0" err="1">
                <a:solidFill>
                  <a:srgbClr val="00001E"/>
                </a:solidFill>
              </a:rPr>
              <a:t>Interreg</a:t>
            </a:r>
            <a:r>
              <a:rPr lang="pl-PL" b="1" dirty="0">
                <a:solidFill>
                  <a:srgbClr val="00001E"/>
                </a:solidFill>
              </a:rPr>
              <a:t> V-A Polska - Słowacja </a:t>
            </a:r>
            <a:r>
              <a:rPr lang="pl-PL" b="1" dirty="0" smtClean="0">
                <a:solidFill>
                  <a:srgbClr val="00001E"/>
                </a:solidFill>
              </a:rPr>
              <a:t/>
            </a:r>
            <a:br>
              <a:rPr lang="pl-PL" b="1" dirty="0" smtClean="0">
                <a:solidFill>
                  <a:srgbClr val="00001E"/>
                </a:solidFill>
              </a:rPr>
            </a:br>
            <a:r>
              <a:rPr lang="pl-PL" b="1" dirty="0" smtClean="0">
                <a:solidFill>
                  <a:srgbClr val="00001E"/>
                </a:solidFill>
              </a:rPr>
              <a:t>2014 </a:t>
            </a:r>
            <a:r>
              <a:rPr lang="pl-PL" b="1" dirty="0">
                <a:solidFill>
                  <a:srgbClr val="00001E"/>
                </a:solidFill>
              </a:rPr>
              <a:t>- 2020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3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Kacwin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zdjęcia przed realizacją\KACWIN\DSC_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08920"/>
            <a:ext cx="4366236" cy="2910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 descr="F:\zdjęcia przed realizacją\KACWIN\DSC_0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214554"/>
            <a:ext cx="3929595" cy="261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1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NIEDZICA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NIEDZICA\DSC_0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00372"/>
            <a:ext cx="3714712" cy="2476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NIEDZICA\DSC_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4000463" cy="266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95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ZAMEK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F:\zdjęcia przed realizacją\NIEDZICA ZAMEK\DSC_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3885518" cy="2590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3" descr="F:\zdjęcia przed realizacją\NIEDZICA ZAMEK\DSC_0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582" y="2714621"/>
            <a:ext cx="3879882" cy="2586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4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NIEDZICA </a:t>
            </a:r>
            <a:r>
              <a:rPr lang="pl-PL" sz="3200" b="1" dirty="0" smtClean="0">
                <a:solidFill>
                  <a:srgbClr val="00001E"/>
                </a:solidFill>
              </a:rPr>
              <a:t>ZAMEK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F:\zdjęcia przed realizacją\NIEDZICA ZAMEK\DSC_0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276872"/>
            <a:ext cx="3786182" cy="2524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3" descr="F:\zdjęcia przed realizacją\NIEDZICA ZAMEK\DSC_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14818"/>
            <a:ext cx="3143208" cy="209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zdjęcia przed realizacją\NIEDZICA ZAMEK\DSC_0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14818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</a:t>
            </a:r>
            <a:r>
              <a:rPr lang="pl-PL" sz="3200" b="1" dirty="0">
                <a:solidFill>
                  <a:srgbClr val="00001E"/>
                </a:solidFill>
              </a:rPr>
              <a:t>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FALSZTYN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zdjęcia przed realizacją\FALSZTYN\DSC_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596" y="2500306"/>
            <a:ext cx="3769305" cy="2512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F:\zdjęcia przed realizacją\FALSZTYN\DSC_0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060" y="3501008"/>
            <a:ext cx="375049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21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Stan przed inwestycją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FRYDMAN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zdjęcia przed realizacją\FRYDMAN\DSC_0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348880"/>
            <a:ext cx="3953535" cy="2635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3" descr="F:\zdjęcia przed realizacją\FRYDMAN\DSC_08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7477" y="3429000"/>
            <a:ext cx="3987894" cy="2658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11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>TRYBSZ</a:t>
            </a:r>
            <a:br>
              <a:rPr lang="pl-PL" sz="3200" b="1" smtClean="0">
                <a:solidFill>
                  <a:srgbClr val="00001E"/>
                </a:solidFill>
              </a:rPr>
            </a:br>
            <a:r>
              <a:rPr lang="pl-PL" sz="3200" b="1" smtClean="0">
                <a:solidFill>
                  <a:srgbClr val="00001E"/>
                </a:solidFill>
              </a:rPr>
              <a:t/>
            </a:r>
            <a:br>
              <a:rPr lang="pl-PL" sz="3200" b="1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7170" name="Picture 2" descr="C:\Users\b.pietrus-rak\Desktop\Mikroprojekt\2017\zdjęcia przed realizacją\TRYBSZ\DSC_0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3206473"/>
            <a:ext cx="4287414" cy="285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99" y="2636912"/>
            <a:ext cx="3635896" cy="272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7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WYŻNE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6146" name="Picture 2" descr="C:\Users\b.pietrus-rak\Desktop\Mikroprojekt\2017\zdjęcia przed realizacją\ŁAPSZE WYZNE\DSC_0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664296" cy="399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.pietrus-rak\Documents\Pisma ogólne 2012\PRZEWODNIK ROWEROWY\do kodów QR\FOTKI DO KODÓW\Grande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932040" cy="2774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ŁAPSZANKA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8194" name="Picture 2" descr="C:\Users\b.pietrus-rak\Desktop\Mikroprojekt\2017\zdjęcia przed realizacją\ŁAPSZANKA\DSC_0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681761" cy="2454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.pietrus-rak\Desktop\Mikroprojekt\2017\zdjęcia przed realizacją\ŁAPSZANKA\DSC_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82348"/>
            <a:ext cx="3879142" cy="2586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ŁAPSZE NIŻNE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122" name="Picture 2" descr="C:\Users\b.pietrus-rak\Desktop\Mikroprojekt\2017\zdjęcia przed realizacją\ŁAPSZE NIZNE\DSC_0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92896"/>
            <a:ext cx="3628911" cy="2419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0" descr="Znalezione obrazy dla zapytania panorama na łapsze niz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435821" cy="2575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2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Wydatki kwalifikowalne</a:t>
            </a: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1662"/>
            <a:ext cx="8386979" cy="389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9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>Stan przed inwestycją</a:t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err="1">
                <a:solidFill>
                  <a:srgbClr val="00001E"/>
                </a:solidFill>
              </a:rPr>
              <a:t>Spišská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Stará</a:t>
            </a:r>
            <a:r>
              <a:rPr lang="pl-PL" sz="3200" b="1" dirty="0">
                <a:solidFill>
                  <a:srgbClr val="00001E"/>
                </a:solidFill>
              </a:rPr>
              <a:t> </a:t>
            </a:r>
            <a:r>
              <a:rPr lang="pl-PL" sz="3200" b="1" dirty="0" err="1">
                <a:solidFill>
                  <a:srgbClr val="00001E"/>
                </a:solidFill>
              </a:rPr>
              <a:t>Ves</a:t>
            </a: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4098" name="Picture 2" descr="C:\Users\b.pietrus-rak\Desktop\Mikroprojekt\2017\zdjęcia przed realizacją\SSV\DSC_0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599384" cy="2399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.pietrus-rak\Desktop\Mikroprojekt\2017\zdjęcia przed realizacją\SSV\DSC_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9" y="2420888"/>
            <a:ext cx="3564396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.pietrus-rak\Desktop\Mikroprojekt\2017\zdjęcia przed realizacją\SSV\DSC_0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383360" cy="2255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PLANOWANE </a:t>
            </a:r>
            <a:r>
              <a:rPr lang="pl-PL" sz="3200" b="1" dirty="0">
                <a:solidFill>
                  <a:srgbClr val="00001E"/>
                </a:solidFill>
              </a:rPr>
              <a:t>DO REALIZACJI 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>ELEMENTY MAŁEJ ARCHITKTURY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>
                <a:solidFill>
                  <a:srgbClr val="00001E"/>
                </a:solidFill>
              </a:rPr>
              <a:t>TABLICA INFORMACYJNA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83472" y="2227430"/>
            <a:ext cx="4873674" cy="41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5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>
                <a:solidFill>
                  <a:srgbClr val="00001E"/>
                </a:solidFill>
              </a:rPr>
              <a:t>TABLICA PANORAMICZNA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2969" y="2728484"/>
            <a:ext cx="4454679" cy="326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>
                <a:solidFill>
                  <a:srgbClr val="00001E"/>
                </a:solidFill>
              </a:rPr>
              <a:t>ŁAWKA, KOSZ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35574" r="13842" b="36153"/>
          <a:stretch/>
        </p:blipFill>
        <p:spPr bwMode="auto">
          <a:xfrm>
            <a:off x="1043608" y="2623972"/>
            <a:ext cx="3792091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16106" r="54193" b="69178"/>
          <a:stretch/>
        </p:blipFill>
        <p:spPr bwMode="auto">
          <a:xfrm>
            <a:off x="5614166" y="3068960"/>
            <a:ext cx="1944216" cy="1569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8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>
                <a:solidFill>
                  <a:srgbClr val="00001E"/>
                </a:solidFill>
              </a:rPr>
              <a:t>LUNETA PANORAMICZNA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6" name="Obraz 5" descr="Znalezione obrazy dla zapytania lunety widokow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897403" cy="3717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35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115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Miejsca realizacji mikroprojektu</a:t>
            </a: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16831"/>
            <a:ext cx="6757922" cy="4802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3" y="856919"/>
            <a:ext cx="8920812" cy="69987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59903" y="1009319"/>
            <a:ext cx="8920812" cy="699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endParaRPr lang="pl-PL" sz="3200" b="1" dirty="0">
              <a:solidFill>
                <a:srgbClr val="00001E"/>
              </a:solidFill>
            </a:endParaRPr>
          </a:p>
          <a:p>
            <a:endParaRPr lang="pl-PL" sz="3200" b="1" dirty="0" smtClean="0">
              <a:solidFill>
                <a:srgbClr val="00001E"/>
              </a:solidFill>
            </a:endParaRPr>
          </a:p>
          <a:p>
            <a:r>
              <a:rPr lang="pl-PL" sz="3200" b="1" dirty="0" smtClean="0">
                <a:solidFill>
                  <a:srgbClr val="00001E"/>
                </a:solidFill>
              </a:rPr>
              <a:t>DZIĘKUJMY </a:t>
            </a:r>
            <a:r>
              <a:rPr lang="pl-PL" sz="3200" b="1" dirty="0">
                <a:solidFill>
                  <a:srgbClr val="00001E"/>
                </a:solidFill>
              </a:rPr>
              <a:t>ZA UWAGĘ</a:t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>
                <a:solidFill>
                  <a:srgbClr val="00001E"/>
                </a:solidFill>
              </a:rPr>
              <a:t/>
            </a:r>
            <a:br>
              <a:rPr lang="pl-PL" sz="3200" b="1" dirty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r>
              <a:rPr lang="pl-PL" sz="3200" b="1" dirty="0" smtClean="0">
                <a:solidFill>
                  <a:srgbClr val="00001E"/>
                </a:solidFill>
              </a:rPr>
              <a:t/>
            </a:r>
            <a:br>
              <a:rPr lang="pl-PL" sz="3200" b="1" dirty="0" smtClean="0">
                <a:solidFill>
                  <a:srgbClr val="00001E"/>
                </a:solidFill>
              </a:rPr>
            </a:br>
            <a:endParaRPr lang="pl-PL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PODPISANIE UMOWY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O DOFINANSOWANIE MIKROPROJEKTU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001E"/>
                </a:solidFill>
              </a:rPr>
              <a:t>MIAŁO MIEJSCE W DNIU 20 KWIETNIA 2017R.</a:t>
            </a:r>
            <a:endParaRPr lang="pl-PL" sz="2400" b="1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b.pietrus-rak\Desktop\Mikroprojekt\2017\zdjęcia przed realizacją\podpisanie umowy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45" y="2924944"/>
            <a:ext cx="4672177" cy="3504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075" y="857232"/>
            <a:ext cx="8589850" cy="22837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0066"/>
                </a:solidFill>
              </a:rPr>
              <a:t/>
            </a:r>
            <a:br>
              <a:rPr lang="pl-PL" sz="2800" b="1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2800" dirty="0" smtClean="0">
                <a:solidFill>
                  <a:srgbClr val="000066"/>
                </a:solidFill>
              </a:rPr>
              <a:t/>
            </a:r>
            <a:br>
              <a:rPr lang="pl-PL" sz="2800" dirty="0" smtClean="0">
                <a:solidFill>
                  <a:srgbClr val="000066"/>
                </a:solidFill>
              </a:rPr>
            </a:br>
            <a:r>
              <a:rPr lang="pl-PL" sz="2800" dirty="0">
                <a:solidFill>
                  <a:srgbClr val="000066"/>
                </a:solidFill>
              </a:rPr>
              <a:t/>
            </a:r>
            <a:br>
              <a:rPr lang="pl-PL" sz="2800" dirty="0">
                <a:solidFill>
                  <a:srgbClr val="000066"/>
                </a:solidFill>
              </a:rPr>
            </a:br>
            <a:r>
              <a:rPr lang="pl-PL" sz="3200" dirty="0" smtClean="0">
                <a:solidFill>
                  <a:srgbClr val="00001E"/>
                </a:solidFill>
              </a:rPr>
              <a:t>Partnerem </a:t>
            </a:r>
            <a:r>
              <a:rPr lang="pl-PL" sz="3200" dirty="0">
                <a:solidFill>
                  <a:srgbClr val="00001E"/>
                </a:solidFill>
              </a:rPr>
              <a:t>Wiodącym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dirty="0">
                <a:solidFill>
                  <a:srgbClr val="00001E"/>
                </a:solidFill>
              </a:rPr>
              <a:t>jest Gmina Łapsze Niżne, </a:t>
            </a:r>
            <a:br>
              <a:rPr lang="pl-PL" sz="3200" dirty="0">
                <a:solidFill>
                  <a:srgbClr val="00001E"/>
                </a:solidFill>
              </a:rPr>
            </a:br>
            <a:r>
              <a:rPr lang="pl-PL" sz="3200" b="0" dirty="0">
                <a:solidFill>
                  <a:srgbClr val="00001E"/>
                </a:solidFill>
              </a:rPr>
              <a:t>Partnerem mikroprojektu jest </a:t>
            </a:r>
            <a:r>
              <a:rPr lang="pl-PL" sz="3200" dirty="0" err="1">
                <a:solidFill>
                  <a:srgbClr val="00001E"/>
                </a:solidFill>
              </a:rPr>
              <a:t>Spišská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Stará</a:t>
            </a:r>
            <a:r>
              <a:rPr lang="pl-PL" sz="3200" dirty="0">
                <a:solidFill>
                  <a:srgbClr val="00001E"/>
                </a:solidFill>
              </a:rPr>
              <a:t> </a:t>
            </a:r>
            <a:r>
              <a:rPr lang="pl-PL" sz="3200" dirty="0" err="1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10" y="3754806"/>
            <a:ext cx="1801372" cy="216114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24532" y="3319452"/>
            <a:ext cx="312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1E"/>
                </a:solidFill>
              </a:rPr>
              <a:t>Gmina Łapsze Niżne</a:t>
            </a:r>
            <a:endParaRPr lang="pl-PL" sz="2400" b="1" dirty="0">
              <a:solidFill>
                <a:srgbClr val="00001E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669626" y="3319452"/>
            <a:ext cx="324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00001E"/>
                </a:solidFill>
              </a:rPr>
              <a:t>Spišská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Stará</a:t>
            </a:r>
            <a:r>
              <a:rPr lang="pl-PL" sz="2400" b="1" dirty="0" smtClean="0">
                <a:solidFill>
                  <a:srgbClr val="00001E"/>
                </a:solidFill>
              </a:rPr>
              <a:t> </a:t>
            </a:r>
            <a:r>
              <a:rPr lang="pl-PL" sz="2400" b="1" dirty="0" err="1" smtClean="0">
                <a:solidFill>
                  <a:srgbClr val="00001E"/>
                </a:solidFill>
              </a:rPr>
              <a:t>Ves</a:t>
            </a:r>
            <a:endParaRPr lang="pl-PL" sz="2400" b="1" dirty="0">
              <a:solidFill>
                <a:srgbClr val="00001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62229"/>
            <a:ext cx="1858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9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9532" y="1196752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001E"/>
                </a:solidFill>
              </a:rPr>
              <a:t>Wspólna </a:t>
            </a:r>
            <a:r>
              <a:rPr lang="pl-PL" sz="2800" b="1" dirty="0">
                <a:solidFill>
                  <a:srgbClr val="00001E"/>
                </a:solidFill>
              </a:rPr>
              <a:t>realizacja mikroprojektu</a:t>
            </a:r>
          </a:p>
          <a:p>
            <a:pPr algn="ctr"/>
            <a:r>
              <a:rPr lang="pl-PL" sz="2800" dirty="0">
                <a:solidFill>
                  <a:srgbClr val="00001E"/>
                </a:solidFill>
              </a:rPr>
              <a:t>Realizacja wszystkich zaplanowanych działań będzie opierać się na ścisłej współpracy, aktywności </a:t>
            </a:r>
            <a:br>
              <a:rPr lang="pl-PL" sz="2800" dirty="0">
                <a:solidFill>
                  <a:srgbClr val="00001E"/>
                </a:solidFill>
              </a:rPr>
            </a:br>
            <a:r>
              <a:rPr lang="pl-PL" sz="2800" dirty="0">
                <a:solidFill>
                  <a:srgbClr val="00001E"/>
                </a:solidFill>
              </a:rPr>
              <a:t>i zaangażowaniu partnerów.</a:t>
            </a:r>
          </a:p>
          <a:p>
            <a:pPr algn="ctr"/>
            <a:r>
              <a:rPr lang="pl-PL" sz="2800" dirty="0">
                <a:solidFill>
                  <a:srgbClr val="00001E"/>
                </a:solidFill>
              </a:rPr>
              <a:t>Partner wiodący będzie odpowiedzialny za opracowanie merytoryczne i wizualne oraz zlecenie do realizacji </a:t>
            </a:r>
            <a:r>
              <a:rPr lang="pl-PL" sz="2800" dirty="0">
                <a:solidFill>
                  <a:srgbClr val="00001E"/>
                </a:solidFill>
              </a:rPr>
              <a:t/>
            </a:r>
            <a:br>
              <a:rPr lang="pl-PL" sz="2800" dirty="0">
                <a:solidFill>
                  <a:srgbClr val="00001E"/>
                </a:solidFill>
              </a:rPr>
            </a:br>
            <a:r>
              <a:rPr lang="pl-PL" sz="2800" dirty="0" smtClean="0">
                <a:solidFill>
                  <a:srgbClr val="00001E"/>
                </a:solidFill>
              </a:rPr>
              <a:t>i </a:t>
            </a:r>
            <a:r>
              <a:rPr lang="pl-PL" sz="2800" dirty="0">
                <a:solidFill>
                  <a:srgbClr val="00001E"/>
                </a:solidFill>
              </a:rPr>
              <a:t>montażu tablic informacyjnych, tablic panoramicznych oraz ławek i koszy jak również </a:t>
            </a:r>
            <a:endParaRPr lang="pl-PL" sz="2800" dirty="0" smtClean="0">
              <a:solidFill>
                <a:srgbClr val="00001E"/>
              </a:solidFill>
            </a:endParaRPr>
          </a:p>
          <a:p>
            <a:pPr algn="ctr"/>
            <a:r>
              <a:rPr lang="pl-PL" sz="2800" dirty="0" smtClean="0">
                <a:solidFill>
                  <a:srgbClr val="00001E"/>
                </a:solidFill>
              </a:rPr>
              <a:t>platformy </a:t>
            </a:r>
            <a:r>
              <a:rPr lang="pl-PL" sz="2800" dirty="0">
                <a:solidFill>
                  <a:srgbClr val="00001E"/>
                </a:solidFill>
              </a:rPr>
              <a:t>widokowej oraz parkingu. </a:t>
            </a:r>
          </a:p>
          <a:p>
            <a:endParaRPr lang="pl-PL" sz="2800" b="1" dirty="0">
              <a:solidFill>
                <a:srgbClr val="00001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00001E"/>
                </a:solidFill>
              </a:rPr>
              <a:t>Obiekty te będą stanowiły uzupełnienie transgranicznych szlaków pieszo-rowerowych takich jak: Pętla </a:t>
            </a:r>
            <a:r>
              <a:rPr lang="pl-PL" dirty="0" smtClean="0">
                <a:solidFill>
                  <a:srgbClr val="00001E"/>
                </a:solidFill>
              </a:rPr>
              <a:t>Spiska czy Historyczno-Kulturowo-Przyrodniczy Szlak Wokół Tatr. </a:t>
            </a:r>
            <a:endParaRPr lang="pl-PL" dirty="0">
              <a:solidFill>
                <a:srgbClr val="00001E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00001E"/>
                </a:solidFill>
              </a:rPr>
              <a:t>Partner projektu </a:t>
            </a:r>
            <a:r>
              <a:rPr lang="pl-PL" dirty="0">
                <a:solidFill>
                  <a:srgbClr val="00001E"/>
                </a:solidFill>
              </a:rPr>
              <a:t>będzie odpowiedzialny za opracowanie merytoryczne i wizualne oraz zlecenie do realizacji i publikacji książki oraz wydanie płyty CD. Materiały zebrane będą obejmować gwarę, zwyczaje, przyśpiewki czyli tzw.: bogactwo duchowne pogranicza polsko-słowackiego </a:t>
            </a:r>
            <a:r>
              <a:rPr lang="pl-PL" dirty="0" err="1">
                <a:solidFill>
                  <a:srgbClr val="00001E"/>
                </a:solidFill>
              </a:rPr>
              <a:t>Spisza</a:t>
            </a:r>
            <a:r>
              <a:rPr lang="pl-PL" dirty="0">
                <a:solidFill>
                  <a:srgbClr val="00001E"/>
                </a:solidFill>
              </a:rPr>
              <a:t>.</a:t>
            </a:r>
          </a:p>
          <a:p>
            <a:pPr marL="0" indent="0">
              <a:buNone/>
            </a:pPr>
            <a:endParaRPr lang="pl-PL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rgbClr val="00001E"/>
                </a:solidFill>
              </a:rPr>
              <a:t>Spotkania partnerów</a:t>
            </a:r>
            <a:endParaRPr lang="pl-PL" b="1" dirty="0">
              <a:solidFill>
                <a:srgbClr val="00001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4" y="188640"/>
            <a:ext cx="8242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.pietrus-rak\Desktop\Mikroprojekt\2017\zdjęcia przed realizacją\spotkania\DSC_0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37" y="2348881"/>
            <a:ext cx="5775994" cy="3850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</TotalTime>
  <Words>963</Words>
  <Application>Microsoft Office PowerPoint</Application>
  <PresentationFormat>Pokaz na ekranie (4:3)</PresentationFormat>
  <Paragraphs>131</Paragraphs>
  <Slides>47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9" baseType="lpstr">
      <vt:lpstr>Motyw pakietu Office</vt:lpstr>
      <vt:lpstr>Acrobat Document</vt:lpstr>
      <vt:lpstr>  „Człowiek w kulturze i przyrodzie polsko-słowackiego Spisza „  „Človek v kultúre a prírode  poľsko- slovenského Spiša”</vt:lpstr>
      <vt:lpstr>   Gmina Łapsze Niżne jako Partner Wiodący rozpoczęła realizację mikroprojektu pn.: „Człowiek w kulturze i przyrodzie  polsko-słowackiego Spisza „ w ramach:  Osi priorytetowej Ochrona i rozwój dziedzictwa przyrodniczego  i kulturowego obszaru pogranicza </vt:lpstr>
      <vt:lpstr>Prezentacja programu PowerPoint</vt:lpstr>
      <vt:lpstr>Prezentacja programu PowerPoint</vt:lpstr>
      <vt:lpstr>Prezentacja programu PowerPoint</vt:lpstr>
      <vt:lpstr>          Partnerem Wiodącym  jest Gmina Łapsze Niżne,  Partnerem mikroprojektu jest Spišská Stará Ves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Stan przed inwestycją GÓRA ŻAR 883 m n.p.m   </vt:lpstr>
      <vt:lpstr>    PLANOWANA DO REALIZACJI  PLATFORMA WIDOKOWA  </vt:lpstr>
      <vt:lpstr>     Stan przed inwestycją Kacwin   </vt:lpstr>
      <vt:lpstr>      Stan przed inwestycją NIEDZICA    </vt:lpstr>
      <vt:lpstr>     Stan przed inwestycją NIEDZICA ZAMEK   </vt:lpstr>
      <vt:lpstr>      Stan przed inwestycją NIEDZICA ZAMEK    </vt:lpstr>
      <vt:lpstr>      Stan przed inwestycją FALSZTYN    </vt:lpstr>
      <vt:lpstr>      Stan przed inwestycją FRYDMAN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</dc:creator>
  <cp:lastModifiedBy>Beata BPR. Pietruś-Rak</cp:lastModifiedBy>
  <cp:revision>207</cp:revision>
  <cp:lastPrinted>2012-05-16T13:09:13Z</cp:lastPrinted>
  <dcterms:created xsi:type="dcterms:W3CDTF">2011-10-05T09:27:36Z</dcterms:created>
  <dcterms:modified xsi:type="dcterms:W3CDTF">2017-06-12T07:46:43Z</dcterms:modified>
</cp:coreProperties>
</file>